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7" r:id="rId2"/>
    <p:sldId id="299" r:id="rId3"/>
    <p:sldId id="280" r:id="rId4"/>
    <p:sldId id="281" r:id="rId5"/>
    <p:sldId id="300" r:id="rId6"/>
    <p:sldId id="301" r:id="rId7"/>
    <p:sldId id="302" r:id="rId8"/>
    <p:sldId id="282" r:id="rId9"/>
    <p:sldId id="286" r:id="rId10"/>
    <p:sldId id="287" r:id="rId11"/>
    <p:sldId id="288" r:id="rId12"/>
    <p:sldId id="289" r:id="rId13"/>
    <p:sldId id="290" r:id="rId14"/>
    <p:sldId id="291" r:id="rId15"/>
    <p:sldId id="303" r:id="rId16"/>
    <p:sldId id="296" r:id="rId17"/>
    <p:sldId id="292" r:id="rId18"/>
    <p:sldId id="304" r:id="rId19"/>
    <p:sldId id="305" r:id="rId20"/>
    <p:sldId id="312" r:id="rId21"/>
    <p:sldId id="313" r:id="rId22"/>
    <p:sldId id="314" r:id="rId23"/>
    <p:sldId id="315" r:id="rId24"/>
    <p:sldId id="316" r:id="rId25"/>
    <p:sldId id="317" r:id="rId26"/>
    <p:sldId id="319" r:id="rId27"/>
    <p:sldId id="318" r:id="rId28"/>
    <p:sldId id="306" r:id="rId29"/>
    <p:sldId id="307" r:id="rId30"/>
    <p:sldId id="293" r:id="rId31"/>
    <p:sldId id="308" r:id="rId32"/>
    <p:sldId id="309" r:id="rId33"/>
    <p:sldId id="310" r:id="rId34"/>
    <p:sldId id="297" r:id="rId35"/>
    <p:sldId id="294" r:id="rId36"/>
    <p:sldId id="298" r:id="rId37"/>
    <p:sldId id="295" r:id="rId38"/>
    <p:sldId id="275" r:id="rId39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114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464C-B31B-4521-81D8-8B7809724F78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36A1-22DF-4D9C-97C8-0BAB8A3A3A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9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400800"/>
            <a:ext cx="19812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94288" y="6515100"/>
            <a:ext cx="1839912" cy="244475"/>
          </a:xfrm>
        </p:spPr>
        <p:txBody>
          <a:bodyPr/>
          <a:lstStyle>
            <a:lvl1pPr>
              <a:defRPr b="0" i="1"/>
            </a:lvl1pPr>
          </a:lstStyle>
          <a:p>
            <a:r>
              <a:rPr lang="en-US" altLang="ko-KR" dirty="0" smtClean="0"/>
              <a:t>www.dongyang.ac.kr</a:t>
            </a:r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28600" y="6400800"/>
            <a:ext cx="3810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92E54E9-F988-4640-B5E3-EC74347315E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667000"/>
            <a:ext cx="6400800" cy="942975"/>
          </a:xfrm>
        </p:spPr>
        <p:txBody>
          <a:bodyPr/>
          <a:lstStyle>
            <a:lvl1pPr algn="ctr">
              <a:defRPr sz="40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3622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5D0FE-FAB6-494B-A119-34BDEE1C18C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503238"/>
            <a:ext cx="2047875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503238"/>
            <a:ext cx="5991225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808F57-D242-48A9-B332-477EAED611F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503238"/>
            <a:ext cx="7086600" cy="4873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191500" cy="5105400"/>
          </a:xfrm>
        </p:spPr>
        <p:txBody>
          <a:bodyPr/>
          <a:lstStyle/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5029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505575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8609A945-C277-4850-A80A-0605CCC50A78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76864" cy="621506"/>
          </a:xfrm>
        </p:spPr>
        <p:txBody>
          <a:bodyPr/>
          <a:lstStyle>
            <a:lvl1pPr>
              <a:defRPr sz="3600"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8191500" cy="5328592"/>
          </a:xfrm>
        </p:spPr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 smtClean="0"/>
              <a:t>www.dongyang.ac.kr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603126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2473D238-DD87-44D5-950F-1780A39DE334}" type="slidenum">
              <a:rPr lang="ko-KR" altLang="en-US"/>
              <a:pPr/>
              <a:t>‹#›</a:t>
            </a:fld>
            <a:endParaRPr lang="en-US" altLang="ko-KR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56DCCA-D801-4D8B-A5E7-10646B4EB89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3796F0-503C-4B9A-91CD-075273AC025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390379-B883-47B2-A2B3-3B15BDE6A0A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B7F4DD-FE61-43A3-B8D5-D9426CA8346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903431-CEA0-4BD1-B3BA-48E2A9AE6787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D7AB77-F3D4-4685-B3B4-3AA6F3EEA30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573B80-9A2C-441F-B504-2C07039CC92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2411" y="1065369"/>
            <a:ext cx="8292037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029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ea typeface="굴림" charset="-127"/>
              </a:defRPr>
            </a:lvl1pPr>
          </a:lstStyle>
          <a:p>
            <a:r>
              <a:rPr lang="en-US" altLang="ko-KR" dirty="0" smtClean="0"/>
              <a:t>www.dongynag.ac.kr</a:t>
            </a: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fld id="{506734CE-B96A-4534-BECB-344B854590E3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03834" y="479488"/>
            <a:ext cx="7086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굴림" charset="-127"/>
              </a:defRPr>
            </a:lvl1pPr>
          </a:lstStyle>
          <a:p>
            <a:endParaRPr lang="en-US" altLang="ko-KR"/>
          </a:p>
        </p:txBody>
      </p:sp>
      <p:pic>
        <p:nvPicPr>
          <p:cNvPr id="1125" name="Picture 101" descr="arrow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512" y="404664"/>
            <a:ext cx="609600" cy="609600"/>
          </a:xfrm>
          <a:prstGeom prst="rect">
            <a:avLst/>
          </a:prstGeom>
          <a:noFill/>
        </p:spPr>
      </p:pic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601075" y="1504578"/>
            <a:ext cx="5429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en-US" altLang="ko-KR" sz="3600" b="1" dirty="0" smtClean="0">
          <a:solidFill>
            <a:schemeClr val="tx2"/>
          </a:solidFill>
          <a:latin typeface="HY얕은샘물M" pitchFamily="18" charset="-127"/>
          <a:ea typeface="HY얕은샘물M" pitchFamily="18" charset="-127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lang="ko-KR" altLang="en-US" sz="2000" b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lang="ko-KR" altLang="en-US" sz="1800" baseline="0" dirty="0" smtClean="0">
          <a:solidFill>
            <a:srgbClr val="0070C0"/>
          </a:solidFill>
          <a:latin typeface="HY중고딕" pitchFamily="18" charset="-127"/>
          <a:ea typeface="HY중고딕" pitchFamily="18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1600" b="1" baseline="0">
          <a:solidFill>
            <a:srgbClr val="7030A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microsoft.com/express/Downloa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charset="-127"/>
              </a:rPr>
              <a:t>C </a:t>
            </a:r>
            <a:r>
              <a:rPr lang="ko-KR" altLang="en-US" dirty="0" smtClean="0">
                <a:ea typeface="굴림" charset="-127"/>
              </a:rPr>
              <a:t>프로그래밍</a:t>
            </a:r>
            <a:r>
              <a:rPr lang="en-US" altLang="ko-KR" dirty="0" smtClean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첫걸음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ea typeface="굴림" charset="-127"/>
              </a:rPr>
              <a:t>[ </a:t>
            </a:r>
            <a:r>
              <a:rPr lang="ko-KR" altLang="en-US" sz="1600" dirty="0" smtClean="0">
                <a:ea typeface="굴림" charset="-127"/>
              </a:rPr>
              <a:t>단원 </a:t>
            </a:r>
            <a:r>
              <a:rPr lang="en-US" altLang="ko-KR" sz="1600" dirty="0" smtClean="0">
                <a:ea typeface="굴림" charset="-127"/>
              </a:rPr>
              <a:t>01 ]</a:t>
            </a:r>
            <a:endParaRPr lang="en-US" altLang="ko-KR" sz="1600" dirty="0">
              <a:ea typeface="굴림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2E54E9-F988-4640-B5E3-EC74347315EF}" type="slidenum">
              <a:rPr lang="ko-KR" altLang="en-US" smtClean="0"/>
              <a:pPr/>
              <a:t>1</a:t>
            </a:fld>
            <a:endParaRPr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331640" y="4149080"/>
            <a:ext cx="57912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algn="ctr" latinLnBrk="1">
              <a:spcBef>
                <a:spcPct val="20000"/>
              </a:spcBef>
              <a:buClr>
                <a:schemeClr val="tx2"/>
              </a:buClr>
              <a:defRPr/>
            </a:pPr>
            <a:r>
              <a:rPr lang="ko-KR" altLang="en-US" sz="2200" kern="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한림대학교 </a:t>
            </a:r>
            <a:r>
              <a:rPr lang="ko-KR" altLang="en-US" sz="2200" kern="0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양은샘</a:t>
            </a:r>
            <a:r>
              <a:rPr lang="ko-KR" altLang="en-US" sz="2200" kern="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 교수</a:t>
            </a:r>
            <a:endParaRPr lang="en-US" altLang="ko-KR" sz="2200" kern="0" dirty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2518" y="608162"/>
            <a:ext cx="2962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IDE</a:t>
            </a:r>
          </a:p>
          <a:p>
            <a:pPr lvl="1"/>
            <a:r>
              <a:rPr lang="ko-KR" altLang="ko-KR" b="1" dirty="0"/>
              <a:t>편집기</a:t>
            </a:r>
            <a:r>
              <a:rPr lang="en-US" altLang="ko-KR" b="1" dirty="0"/>
              <a:t>(editor), </a:t>
            </a:r>
            <a:r>
              <a:rPr lang="ko-KR" altLang="ko-KR" b="1" dirty="0"/>
              <a:t>컴파일러</a:t>
            </a:r>
            <a:r>
              <a:rPr lang="en-US" altLang="ko-KR" b="1" dirty="0"/>
              <a:t>(compiler), </a:t>
            </a:r>
            <a:r>
              <a:rPr lang="ko-KR" altLang="ko-KR" b="1" dirty="0"/>
              <a:t>링커</a:t>
            </a:r>
            <a:r>
              <a:rPr lang="en-US" altLang="ko-KR" b="1" dirty="0"/>
              <a:t>(linker), </a:t>
            </a:r>
            <a:r>
              <a:rPr lang="ko-KR" altLang="ko-KR" b="1" dirty="0"/>
              <a:t>디버거</a:t>
            </a:r>
            <a:r>
              <a:rPr lang="en-US" altLang="ko-KR" b="1" dirty="0"/>
              <a:t>(debugger) </a:t>
            </a:r>
            <a:r>
              <a:rPr lang="ko-KR" altLang="ko-KR" b="1" dirty="0" smtClean="0"/>
              <a:t>등</a:t>
            </a:r>
            <a:r>
              <a:rPr lang="ko-KR" altLang="en-US" b="1" dirty="0" smtClean="0"/>
              <a:t>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통</a:t>
            </a:r>
            <a:r>
              <a:rPr lang="ko-KR" altLang="ko-KR" b="1" dirty="0" smtClean="0"/>
              <a:t>합하여 </a:t>
            </a:r>
            <a:r>
              <a:rPr lang="ko-KR" altLang="ko-KR" b="1" dirty="0"/>
              <a:t>편리하게 제공하는 </a:t>
            </a:r>
            <a:r>
              <a:rPr lang="ko-KR" altLang="ko-KR" b="1" dirty="0" smtClean="0"/>
              <a:t>개발환경</a:t>
            </a:r>
            <a:endParaRPr lang="ko-KR" altLang="en-US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6637" y="2348880"/>
            <a:ext cx="3965563" cy="3344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10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 언어 등장과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 </a:t>
            </a:r>
            <a:r>
              <a:rPr lang="ko-KR" altLang="en-US" dirty="0" smtClean="0"/>
              <a:t>언어에서 발전된 언어</a:t>
            </a:r>
            <a:endParaRPr lang="en-US" altLang="ko-KR" dirty="0" smtClean="0"/>
          </a:p>
          <a:p>
            <a:pPr lvl="1"/>
            <a:r>
              <a:rPr lang="en-US" altLang="ko-KR" dirty="0"/>
              <a:t>B </a:t>
            </a:r>
            <a:r>
              <a:rPr lang="ja-JP" altLang="ko-KR" dirty="0"/>
              <a:t>언어에서 </a:t>
            </a:r>
            <a:r>
              <a:rPr lang="ko-KR" altLang="ko-KR" dirty="0"/>
              <a:t>유래된 프로그래밍 </a:t>
            </a:r>
            <a:r>
              <a:rPr lang="ja-JP" altLang="ko-KR" dirty="0"/>
              <a:t>언</a:t>
            </a:r>
            <a:r>
              <a:rPr lang="ja-JP" altLang="ko-KR" dirty="0" smtClean="0"/>
              <a:t>어</a:t>
            </a:r>
            <a:endParaRPr lang="en-US" altLang="ja-JP" dirty="0" smtClean="0"/>
          </a:p>
          <a:p>
            <a:pPr lvl="1"/>
            <a:r>
              <a:rPr lang="en-US" altLang="ko-KR" b="1" dirty="0"/>
              <a:t>1972</a:t>
            </a:r>
            <a:r>
              <a:rPr lang="ja-JP" altLang="ko-KR" b="1" dirty="0"/>
              <a:t>년</a:t>
            </a:r>
            <a:r>
              <a:rPr lang="ja-JP" altLang="ko-KR" dirty="0"/>
              <a:t> </a:t>
            </a:r>
            <a:r>
              <a:rPr lang="ja-JP" altLang="ko-KR" b="1" dirty="0"/>
              <a:t>데니스 리치</a:t>
            </a:r>
            <a:r>
              <a:rPr lang="en-US" altLang="ko-KR" b="1" dirty="0"/>
              <a:t>(Dennis Ritchie)</a:t>
            </a:r>
            <a:r>
              <a:rPr lang="ko-KR" altLang="ko-KR" b="1" dirty="0"/>
              <a:t>가 </a:t>
            </a:r>
            <a:r>
              <a:rPr lang="ja-JP" altLang="ko-KR" b="1" dirty="0"/>
              <a:t>개</a:t>
            </a:r>
            <a:r>
              <a:rPr lang="ja-JP" altLang="ko-KR" b="1" dirty="0" smtClean="0"/>
              <a:t>발</a:t>
            </a:r>
            <a:endParaRPr lang="en-US" altLang="ja-JP" b="1" dirty="0" smtClean="0"/>
          </a:p>
          <a:p>
            <a:pPr lvl="1"/>
            <a:r>
              <a:rPr lang="ja-JP" altLang="ko-KR" dirty="0"/>
              <a:t>시스템</a:t>
            </a:r>
            <a:r>
              <a:rPr lang="en-US" altLang="ko-KR" dirty="0"/>
              <a:t> PDP-11</a:t>
            </a:r>
            <a:r>
              <a:rPr lang="ja-JP" altLang="ko-KR" dirty="0"/>
              <a:t>에서 운용되는 운영체제 </a:t>
            </a:r>
            <a:r>
              <a:rPr lang="ko-KR" altLang="ko-KR" dirty="0"/>
              <a:t>유닉스</a:t>
            </a:r>
            <a:r>
              <a:rPr lang="en-US" altLang="ko-KR" dirty="0"/>
              <a:t>(Unix)</a:t>
            </a:r>
            <a:r>
              <a:rPr lang="ja-JP" altLang="ko-KR" dirty="0"/>
              <a:t>를 개발하기 위해 </a:t>
            </a:r>
            <a:r>
              <a:rPr lang="en-US" altLang="ko-KR" dirty="0"/>
              <a:t>C </a:t>
            </a:r>
            <a:r>
              <a:rPr lang="ko-KR" altLang="ko-KR" dirty="0"/>
              <a:t>언어를 </a:t>
            </a:r>
            <a:r>
              <a:rPr lang="ja-JP" altLang="ko-KR" dirty="0"/>
              <a:t>개발</a:t>
            </a:r>
            <a:endParaRPr lang="en-US" altLang="ko-KR" dirty="0" smtClean="0"/>
          </a:p>
          <a:p>
            <a:r>
              <a:rPr lang="en-US" altLang="ko-KR" dirty="0" smtClean="0"/>
              <a:t>C++</a:t>
            </a:r>
            <a:r>
              <a:rPr lang="ko-KR" altLang="en-US" dirty="0" smtClean="0"/>
              <a:t>와 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ANSI C</a:t>
            </a:r>
          </a:p>
          <a:p>
            <a:pPr lvl="1"/>
            <a:r>
              <a:rPr lang="en-US" altLang="ko-KR" b="1" dirty="0" smtClean="0"/>
              <a:t>1989</a:t>
            </a:r>
            <a:r>
              <a:rPr lang="ko-KR" altLang="ko-KR" b="1" dirty="0"/>
              <a:t>년 </a:t>
            </a:r>
            <a:r>
              <a:rPr lang="ja-JP" altLang="ko-KR" b="1" dirty="0"/>
              <a:t>미</a:t>
            </a:r>
            <a:r>
              <a:rPr lang="ko-KR" altLang="ko-KR" b="1" dirty="0"/>
              <a:t>국</a:t>
            </a:r>
            <a:r>
              <a:rPr lang="ja-JP" altLang="ko-KR" b="1" dirty="0"/>
              <a:t>표준화위원회</a:t>
            </a:r>
            <a:r>
              <a:rPr lang="en-US" altLang="ko-KR" b="1" dirty="0"/>
              <a:t>(ANSI: American National Standards Institute)</a:t>
            </a:r>
            <a:r>
              <a:rPr lang="ja-JP" altLang="ko-KR" b="1" dirty="0"/>
              <a:t>에서 공인한 표준</a:t>
            </a:r>
            <a:r>
              <a:rPr lang="en-US" altLang="ko-KR" b="1" dirty="0"/>
              <a:t> C(Standard C)</a:t>
            </a:r>
            <a:endParaRPr lang="ko-KR" altLang="en-US" dirty="0"/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9048" y="3348997"/>
            <a:ext cx="5335240" cy="1592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11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절차지향 언어</a:t>
            </a:r>
            <a:endParaRPr lang="en-US" altLang="ko-KR" dirty="0" smtClean="0"/>
          </a:p>
          <a:p>
            <a:r>
              <a:rPr lang="ko-KR" altLang="en-US" dirty="0" smtClean="0"/>
              <a:t>간결하고 효율적인 언어</a:t>
            </a:r>
            <a:endParaRPr lang="en-US" altLang="ko-KR" dirty="0" smtClean="0"/>
          </a:p>
          <a:p>
            <a:r>
              <a:rPr lang="ko-KR" altLang="en-US" dirty="0" err="1" smtClean="0"/>
              <a:t>이식성이</a:t>
            </a:r>
            <a:r>
              <a:rPr lang="ko-KR" altLang="en-US" dirty="0" smtClean="0"/>
              <a:t> 높은 범용 프로그래밍 언어</a:t>
            </a:r>
            <a:endParaRPr lang="en-US" altLang="ko-KR" dirty="0" smtClean="0"/>
          </a:p>
          <a:p>
            <a:r>
              <a:rPr lang="ko-KR" altLang="en-US" dirty="0" smtClean="0"/>
              <a:t>다소 어렵다는 단점</a:t>
            </a:r>
            <a:endParaRPr lang="ko-KR" altLang="en-US" dirty="0"/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392488" cy="302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12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C++ Express Edition</a:t>
            </a:r>
            <a:r>
              <a:rPr lang="ko-KR" altLang="ko-KR" dirty="0" smtClean="0"/>
              <a:t>의 설치와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</a:t>
            </a:r>
            <a:r>
              <a:rPr lang="ko-KR" altLang="ko-KR" dirty="0" smtClean="0"/>
              <a:t>의</a:t>
            </a:r>
            <a:r>
              <a:rPr lang="en-US" altLang="ko-KR" dirty="0" smtClean="0"/>
              <a:t> Visual C++ Express Edition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u="sng" dirty="0" smtClean="0">
                <a:hlinkClick r:id="rId2"/>
              </a:rPr>
              <a:t>http://www.microsoft.com/express/Downloads</a:t>
            </a:r>
            <a:r>
              <a:rPr lang="en-US" altLang="ko-KR" dirty="0" smtClean="0"/>
              <a:t> </a:t>
            </a:r>
            <a:r>
              <a:rPr lang="ko-KR" altLang="ko-KR" dirty="0" smtClean="0"/>
              <a:t>에 접속</a:t>
            </a:r>
            <a:endParaRPr lang="en-US" altLang="ko-KR" dirty="0" smtClean="0"/>
          </a:p>
          <a:p>
            <a:r>
              <a:rPr lang="ko-KR" altLang="ko-KR" dirty="0" smtClean="0"/>
              <a:t>솔루션과 프로젝트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프로젝트</a:t>
            </a:r>
            <a:r>
              <a:rPr lang="en-US" altLang="ko-KR" b="1" dirty="0" smtClean="0"/>
              <a:t>: </a:t>
            </a:r>
            <a:r>
              <a:rPr lang="ko-KR" altLang="ko-KR" b="1" dirty="0" smtClean="0"/>
              <a:t>여러 소스와 관련 파일을 </a:t>
            </a:r>
            <a:r>
              <a:rPr lang="ko-KR" altLang="ko-KR" b="1" dirty="0" err="1" smtClean="0"/>
              <a:t>저장ㆍ관리하는</a:t>
            </a:r>
            <a:r>
              <a:rPr lang="ko-KR" altLang="ko-KR" b="1" dirty="0" smtClean="0"/>
              <a:t> 단위로</a:t>
            </a:r>
            <a:r>
              <a:rPr lang="en-US" altLang="ko-KR" b="1" dirty="0" smtClean="0"/>
              <a:t>, </a:t>
            </a:r>
            <a:r>
              <a:rPr lang="ko-KR" altLang="ko-KR" b="1" dirty="0" smtClean="0"/>
              <a:t>프로젝트 이름으로 하나의 실행파일을 생성</a:t>
            </a:r>
            <a:endParaRPr lang="en-US" altLang="ko-KR" b="1" dirty="0" smtClean="0"/>
          </a:p>
          <a:p>
            <a:pPr lvl="1"/>
            <a:r>
              <a:rPr lang="ko-KR" altLang="ko-KR" b="1" dirty="0" smtClean="0"/>
              <a:t>솔루션</a:t>
            </a:r>
            <a:r>
              <a:rPr lang="en-US" altLang="ko-KR" b="1" dirty="0" smtClean="0"/>
              <a:t>: </a:t>
            </a:r>
            <a:r>
              <a:rPr lang="ko-KR" altLang="ko-KR" b="1" dirty="0" smtClean="0"/>
              <a:t>하나 이상의 프로젝트를 </a:t>
            </a:r>
            <a:r>
              <a:rPr lang="ko-KR" altLang="ko-KR" b="1" dirty="0" err="1" smtClean="0"/>
              <a:t>저장ㆍ관리하는</a:t>
            </a:r>
            <a:r>
              <a:rPr lang="ko-KR" altLang="ko-KR" b="1" dirty="0" smtClean="0"/>
              <a:t> 단위</a:t>
            </a:r>
            <a:endParaRPr lang="ko-KR" altLang="en-US" b="1" dirty="0"/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7" y="3396550"/>
            <a:ext cx="5328592" cy="2441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13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메뉴</a:t>
            </a:r>
            <a:r>
              <a:rPr lang="en-US" altLang="ko-KR" dirty="0" smtClean="0"/>
              <a:t> [</a:t>
            </a:r>
            <a:r>
              <a:rPr lang="ko-KR" altLang="ko-KR" dirty="0" smtClean="0"/>
              <a:t>파일</a:t>
            </a:r>
            <a:r>
              <a:rPr lang="en-US" altLang="ko-KR" dirty="0" smtClean="0"/>
              <a:t>/</a:t>
            </a:r>
            <a:r>
              <a:rPr lang="ko-KR" altLang="ko-KR" dirty="0" smtClean="0"/>
              <a:t>새로 만들기</a:t>
            </a:r>
            <a:r>
              <a:rPr lang="en-US" altLang="ko-KR" dirty="0" smtClean="0"/>
              <a:t>/</a:t>
            </a:r>
            <a:r>
              <a:rPr lang="ko-KR" altLang="ko-KR" dirty="0" smtClean="0"/>
              <a:t>프로젝트</a:t>
            </a:r>
            <a:r>
              <a:rPr lang="en-US" altLang="ko-KR" dirty="0" smtClean="0"/>
              <a:t>]</a:t>
            </a:r>
            <a:r>
              <a:rPr lang="ko-KR" altLang="ko-KR" dirty="0" smtClean="0"/>
              <a:t>를 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14</a:t>
            </a:fld>
            <a:endParaRPr lang="en-US" altLang="ko-KR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501008"/>
            <a:ext cx="3960440" cy="249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700808"/>
            <a:ext cx="47148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응용 프로그램의 종류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[Win32 </a:t>
            </a:r>
            <a:r>
              <a:rPr lang="ko-KR" altLang="en-US" dirty="0" smtClean="0"/>
              <a:t>응용 프로그램 마법사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마침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선택하지 말고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누르거나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응용 프로그램 설정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선택하면 응용 프로그램의 종류와 옵션을 지정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 프로그램의 종류는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콘솔 응용 프로그램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지정하고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 옵션에서 초기에 기본적으로 해제되어 있는</a:t>
            </a:r>
            <a:r>
              <a:rPr lang="en-US" altLang="ko-KR" dirty="0" smtClean="0"/>
              <a:t>[</a:t>
            </a:r>
            <a:r>
              <a:rPr lang="ko-KR" altLang="en-US" dirty="0" smtClean="0"/>
              <a:t>빈 프로젝트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15</a:t>
            </a:fld>
            <a:endParaRPr lang="en-US" altLang="ko-KR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354610"/>
            <a:ext cx="3436974" cy="265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1191" y="3354610"/>
            <a:ext cx="3457233" cy="2666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솔류션</a:t>
            </a:r>
            <a:r>
              <a:rPr lang="ko-KR" altLang="en-US" dirty="0" smtClean="0"/>
              <a:t> 탐색기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솔루션 </a:t>
            </a:r>
            <a:r>
              <a:rPr lang="en-US" altLang="ko-KR" dirty="0" smtClean="0"/>
              <a:t>Chapter01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</a:t>
            </a:r>
            <a:r>
              <a:rPr lang="en-US" altLang="ko-KR" dirty="0" smtClean="0"/>
              <a:t>: First C Project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060848"/>
            <a:ext cx="6136162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함수</a:t>
            </a:r>
            <a:r>
              <a:rPr lang="en-US" altLang="ko-KR" dirty="0" smtClean="0"/>
              <a:t> main()</a:t>
            </a:r>
            <a:r>
              <a:rPr lang="ko-KR" altLang="ko-KR" dirty="0" smtClean="0"/>
              <a:t>만으로 구성된 예제 소스</a:t>
            </a:r>
            <a:endParaRPr lang="ko-KR" altLang="en-US" dirty="0"/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03539"/>
            <a:ext cx="5328592" cy="227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5" y="2924944"/>
            <a:ext cx="4176464" cy="305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17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 작성과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8321939" cy="5328592"/>
          </a:xfrm>
        </p:spPr>
        <p:txBody>
          <a:bodyPr/>
          <a:lstStyle/>
          <a:p>
            <a:r>
              <a:rPr lang="ko-KR" altLang="en-US" sz="1800" dirty="0" smtClean="0"/>
              <a:t>소스 </a:t>
            </a:r>
            <a:r>
              <a:rPr lang="en-US" altLang="ko-KR" sz="1800" dirty="0" err="1" smtClean="0"/>
              <a:t>simple.c</a:t>
            </a:r>
            <a:r>
              <a:rPr lang="ko-KR" altLang="en-US" sz="1800" dirty="0" smtClean="0"/>
              <a:t>를 프로젝트 </a:t>
            </a:r>
            <a:r>
              <a:rPr lang="en-US" altLang="ko-KR" sz="1800" dirty="0" smtClean="0"/>
              <a:t>[First C Project]</a:t>
            </a:r>
            <a:r>
              <a:rPr lang="ko-KR" altLang="en-US" sz="1800" dirty="0" smtClean="0"/>
              <a:t>에 생성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메뉴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프로젝트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새 항목 추가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를 선택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또는 프로젝트 하단부의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소스 파일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폴더를 누르고 오른쪽 메뉴에서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새 항목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을 선택</a:t>
            </a:r>
            <a:endParaRPr lang="en-US" altLang="ko-KR" sz="1400" dirty="0" smtClean="0"/>
          </a:p>
          <a:p>
            <a:pPr lvl="1"/>
            <a:r>
              <a:rPr lang="ko-KR" altLang="en-US" sz="1600" b="0" dirty="0" smtClean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rPr>
              <a:t>표시된 대화상자 </a:t>
            </a:r>
            <a:r>
              <a:rPr lang="en-US" altLang="ko-KR" sz="1600" b="0" dirty="0" smtClean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rPr>
              <a:t>[</a:t>
            </a:r>
            <a:r>
              <a:rPr lang="ko-KR" altLang="en-US" sz="1600" b="0" dirty="0" smtClean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rPr>
              <a:t>새 항목 추가 </a:t>
            </a:r>
            <a:r>
              <a:rPr lang="en-US" altLang="ko-KR" sz="1600" b="0" dirty="0" smtClean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rPr>
              <a:t>- First C Project]</a:t>
            </a:r>
            <a:r>
              <a:rPr lang="ko-KR" altLang="en-US" sz="1600" b="0" dirty="0" smtClean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rPr>
              <a:t>에서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2334" y="2780594"/>
            <a:ext cx="4820146" cy="3312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내용 개체 틀 2"/>
          <p:cNvSpPr txBox="1">
            <a:spLocks/>
          </p:cNvSpPr>
          <p:nvPr/>
        </p:nvSpPr>
        <p:spPr bwMode="gray">
          <a:xfrm>
            <a:off x="413226" y="2097792"/>
            <a:ext cx="358271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중고딕" pitchFamily="18" charset="-127"/>
              <a:ea typeface="HY중고딕" pitchFamily="18" charset="-127"/>
            </a:endParaRP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각각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코드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]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와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[C++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파일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(.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cpp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)]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을 선택한 후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,</a:t>
            </a: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이름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]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에 소스 파일 이름인 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simple.c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를 입력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</a:endParaRP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이때 반드시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확장자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.c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를 입력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입력하지 않으면 자동으로 확장자가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.</a:t>
            </a: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cpp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가 되어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프로그램에 문제가 발생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위치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]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</a:rPr>
              <a:t>는 프로젝트 폴더 확인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</a:endParaRPr>
          </a:p>
          <a:p>
            <a:pPr marL="1600200" lvl="3" indent="-228600" latinLnBrk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ko-KR" sz="1200" kern="0" dirty="0" smtClean="0">
                <a:latin typeface="+mn-lt"/>
              </a:rPr>
              <a:t>[Chapter 01(</a:t>
            </a:r>
            <a:r>
              <a:rPr lang="ko-KR" altLang="en-US" sz="1200" kern="0" dirty="0" smtClean="0">
                <a:latin typeface="+mn-lt"/>
              </a:rPr>
              <a:t>솔루션 폴더</a:t>
            </a:r>
            <a:r>
              <a:rPr lang="en-US" altLang="ko-KR" sz="1200" kern="0" dirty="0" smtClean="0">
                <a:latin typeface="+mn-lt"/>
              </a:rPr>
              <a:t>)/First C Project(</a:t>
            </a:r>
            <a:r>
              <a:rPr lang="ko-KR" altLang="en-US" sz="1200" kern="0" dirty="0" smtClean="0">
                <a:latin typeface="+mn-lt"/>
              </a:rPr>
              <a:t>프로젝트 폴더</a:t>
            </a:r>
            <a:r>
              <a:rPr lang="en-US" altLang="ko-KR" sz="1200" kern="0" dirty="0" smtClean="0">
                <a:latin typeface="+mn-lt"/>
              </a:rPr>
              <a:t>)]</a:t>
            </a:r>
            <a:r>
              <a:rPr lang="ko-KR" altLang="en-US" sz="1200" kern="0" dirty="0" smtClean="0">
                <a:latin typeface="+mn-lt"/>
              </a:rPr>
              <a:t>임을 확인한 후 </a:t>
            </a:r>
            <a:r>
              <a:rPr lang="en-US" altLang="ko-KR" sz="1200" kern="0" dirty="0" smtClean="0">
                <a:latin typeface="+mn-lt"/>
              </a:rPr>
              <a:t>[</a:t>
            </a:r>
            <a:r>
              <a:rPr lang="ko-KR" altLang="en-US" sz="1200" kern="0" dirty="0" smtClean="0">
                <a:latin typeface="+mn-lt"/>
              </a:rPr>
              <a:t>추가</a:t>
            </a:r>
            <a:r>
              <a:rPr lang="en-US" altLang="ko-KR" sz="1200" kern="0" dirty="0" smtClean="0">
                <a:latin typeface="+mn-lt"/>
              </a:rPr>
              <a:t>]</a:t>
            </a:r>
            <a:r>
              <a:rPr lang="ko-KR" altLang="en-US" sz="1200" kern="0" dirty="0" smtClean="0">
                <a:latin typeface="+mn-lt"/>
              </a:rPr>
              <a:t>를 누름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편집기에서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err="1" smtClean="0"/>
              <a:t>simple.c</a:t>
            </a:r>
            <a:r>
              <a:rPr lang="ko-KR" altLang="en-US" dirty="0" smtClean="0"/>
              <a:t>가 표시와 편집 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소스 파일</a:t>
            </a:r>
            <a:r>
              <a:rPr lang="en-US" altLang="ko-KR" dirty="0" smtClean="0"/>
              <a:t>] </a:t>
            </a:r>
            <a:r>
              <a:rPr lang="ko-KR" altLang="en-US" dirty="0" smtClean="0"/>
              <a:t>폴더 하단부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소스는 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대소문자를 구별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소스를 작성하면 파일 이름 뒤에 *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파일이 아직 저장되지 않았다는 의미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0691" y="3014287"/>
            <a:ext cx="5133597" cy="2934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350" y="696044"/>
            <a:ext cx="4305300" cy="582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문장과 주석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b="1" dirty="0" smtClean="0"/>
              <a:t>문장</a:t>
            </a:r>
            <a:endParaRPr lang="en-US" altLang="ko-KR" b="1" dirty="0" smtClean="0"/>
          </a:p>
          <a:p>
            <a:pPr lvl="1"/>
            <a:r>
              <a:rPr lang="ko-KR" altLang="ko-KR" b="1" dirty="0" smtClean="0"/>
              <a:t>프로그램에서 컴퓨터에게 명령을 내리는 최소 단위</a:t>
            </a:r>
            <a:endParaRPr lang="en-US" altLang="ko-KR" b="1" dirty="0" smtClean="0"/>
          </a:p>
          <a:p>
            <a:pPr lvl="2"/>
            <a:r>
              <a:rPr lang="ko-KR" altLang="ko-KR" dirty="0" smtClean="0"/>
              <a:t>세미콜론 </a:t>
            </a:r>
            <a:r>
              <a:rPr lang="en-US" altLang="ko-KR" dirty="0" smtClean="0"/>
              <a:t>;</a:t>
            </a:r>
            <a:r>
              <a:rPr lang="ko-KR" altLang="ko-KR" dirty="0" smtClean="0"/>
              <a:t>으로 종료</a:t>
            </a:r>
            <a:endParaRPr lang="en-US" altLang="ko-KR" b="1" dirty="0" smtClean="0"/>
          </a:p>
          <a:p>
            <a:pPr lvl="0"/>
            <a:r>
              <a:rPr lang="ko-KR" altLang="en-US" b="1" dirty="0" smtClean="0"/>
              <a:t>주석</a:t>
            </a:r>
            <a:endParaRPr lang="en-US" altLang="ko-KR" b="1" dirty="0" smtClean="0"/>
          </a:p>
          <a:p>
            <a:pPr lvl="1"/>
            <a:r>
              <a:rPr lang="ko-KR" altLang="ko-KR" b="1" dirty="0" smtClean="0"/>
              <a:t>프로그램 내용에는 전혀 영향을 미치지 않는 설명문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주석 </a:t>
            </a:r>
            <a:r>
              <a:rPr lang="en-US" altLang="ko-KR" b="1" dirty="0" smtClean="0"/>
              <a:t>/* ... */</a:t>
            </a:r>
            <a:r>
              <a:rPr lang="ko-KR" altLang="en-US" b="1" dirty="0" smtClean="0"/>
              <a:t>은 중첩하여 사용 불가능</a:t>
            </a:r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356992"/>
            <a:ext cx="5506568" cy="254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646012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ko-KR" dirty="0" smtClean="0"/>
              <a:t>블록과 들여쓰기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1"/>
            <a:r>
              <a:rPr lang="ko-KR" altLang="ko-KR" b="1" dirty="0" smtClean="0"/>
              <a:t>블록</a:t>
            </a:r>
            <a:r>
              <a:rPr lang="en-US" altLang="ko-KR" b="1" dirty="0" smtClean="0"/>
              <a:t>(block)</a:t>
            </a:r>
            <a:r>
              <a:rPr lang="ko-KR" altLang="ko-KR" b="1" dirty="0" smtClean="0"/>
              <a:t>은 중괄호로</a:t>
            </a:r>
            <a:r>
              <a:rPr lang="en-US" altLang="ko-KR" b="1" dirty="0" smtClean="0"/>
              <a:t> { … } </a:t>
            </a:r>
            <a:r>
              <a:rPr lang="ko-KR" altLang="ko-KR" b="1" dirty="0" smtClean="0"/>
              <a:t>나타내며 여러 문장의 집합을 의미</a:t>
            </a:r>
            <a:endParaRPr lang="ko-KR" altLang="en-US" b="1" dirty="0" smtClean="0"/>
          </a:p>
          <a:p>
            <a:r>
              <a:rPr lang="ko-KR" altLang="en-US" dirty="0" smtClean="0"/>
              <a:t>들여쓰기</a:t>
            </a:r>
            <a:endParaRPr lang="en-US" altLang="ko-KR" dirty="0" smtClean="0"/>
          </a:p>
          <a:p>
            <a:pPr lvl="1"/>
            <a:r>
              <a:rPr lang="ko-KR" altLang="ko-KR" b="1" dirty="0" smtClean="0"/>
              <a:t>블록 내부에서 문장들을 탭</a:t>
            </a:r>
            <a:r>
              <a:rPr lang="en-US" altLang="ko-KR" b="1" dirty="0" smtClean="0"/>
              <a:t>(tab) </a:t>
            </a:r>
            <a:r>
              <a:rPr lang="ko-KR" altLang="ko-KR" b="1" dirty="0" smtClean="0"/>
              <a:t>정도만큼 오른쪽으로 들여 쓰는 소스 작성 방식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5029200" y="6537325"/>
            <a:ext cx="2133600" cy="24447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www.woori.ac.kr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1726" y="3068960"/>
            <a:ext cx="511854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564575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소스의 모양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줄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들여쓰기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들여쓰기 하지 않고 프로그램을 작성해도 오류가 발생하지 않음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오른쪽 소스는 상대적으로 프로그램의 이해력을 떨어짐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왼쪽 소스와 같이 적절한 줄 구분과 빈 줄 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들여쓰기는 프로그램의 이해력을 돕는데 매우 중요한 요소</a:t>
            </a:r>
            <a:endParaRPr lang="ko-KR" altLang="en-US" b="1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5029200" y="6537325"/>
            <a:ext cx="2133600" cy="24447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www.woori.ac.kr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068960"/>
            <a:ext cx="6048672" cy="228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528396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전처리기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컴파일러 </a:t>
            </a:r>
            <a:r>
              <a:rPr lang="ko-KR" altLang="en-US" dirty="0" err="1" smtClean="0"/>
              <a:t>전처리기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</a:t>
            </a:r>
            <a:r>
              <a:rPr lang="en-US" altLang="ko-KR" dirty="0" smtClean="0"/>
              <a:t>(compiler)</a:t>
            </a:r>
            <a:r>
              <a:rPr lang="ko-KR" altLang="en-US" dirty="0" smtClean="0"/>
              <a:t>가 컴파일</a:t>
            </a:r>
            <a:r>
              <a:rPr lang="en-US" altLang="ko-KR" dirty="0" smtClean="0"/>
              <a:t>(compile)</a:t>
            </a:r>
            <a:r>
              <a:rPr lang="ko-KR" altLang="en-US" dirty="0" smtClean="0"/>
              <a:t>하기 전에 </a:t>
            </a:r>
            <a:r>
              <a:rPr lang="ko-KR" altLang="en-US" dirty="0" err="1" smtClean="0"/>
              <a:t>전처리기</a:t>
            </a:r>
            <a:r>
              <a:rPr lang="en-US" altLang="ko-KR" dirty="0" smtClean="0"/>
              <a:t>(preprocessor)</a:t>
            </a:r>
            <a:r>
              <a:rPr lang="ko-KR" altLang="en-US" dirty="0" smtClean="0"/>
              <a:t>의 전처리</a:t>
            </a:r>
            <a:r>
              <a:rPr lang="en-US" altLang="ko-KR" dirty="0" smtClean="0"/>
              <a:t>(preprocess) </a:t>
            </a:r>
            <a:r>
              <a:rPr lang="ko-KR" altLang="en-US" dirty="0" smtClean="0"/>
              <a:t>과정이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 지시자</a:t>
            </a:r>
            <a:r>
              <a:rPr lang="en-US" altLang="ko-KR" dirty="0" smtClean="0"/>
              <a:t>(preprocess directives)</a:t>
            </a:r>
          </a:p>
          <a:p>
            <a:pPr lvl="2"/>
            <a:r>
              <a:rPr lang="en-US" altLang="ko-KR" b="0" dirty="0" smtClean="0"/>
              <a:t>#include, #define</a:t>
            </a:r>
            <a:r>
              <a:rPr lang="ko-KR" altLang="en-US" b="0" dirty="0" smtClean="0"/>
              <a:t>과 같은 전처리 지시자는 항상 </a:t>
            </a:r>
            <a:r>
              <a:rPr lang="en-US" altLang="ko-KR" b="0" dirty="0" smtClean="0"/>
              <a:t>#</a:t>
            </a:r>
            <a:r>
              <a:rPr lang="ko-KR" altLang="en-US" b="0" dirty="0" smtClean="0"/>
              <a:t>으로 시작</a:t>
            </a:r>
            <a:endParaRPr lang="ko-KR" altLang="en-US" b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pic>
        <p:nvPicPr>
          <p:cNvPr id="11266" name="Picture 2" descr="D:\2011 1 2 3 4월\02 2011 01 21 C 저술\2011 07 18 그림 파일\image\3장\페이지92 그림3-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212976"/>
            <a:ext cx="5455222" cy="235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585445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 지시자 </a:t>
            </a:r>
            <a:r>
              <a:rPr lang="en-US" altLang="ko-KR" dirty="0" smtClean="0"/>
              <a:t>#include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헤더파일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헤더 파일</a:t>
            </a:r>
            <a:r>
              <a:rPr lang="en-US" altLang="ko-KR" dirty="0" smtClean="0"/>
              <a:t>(header file)</a:t>
            </a:r>
          </a:p>
          <a:p>
            <a:pPr lvl="2"/>
            <a:r>
              <a:rPr lang="ko-KR" altLang="en-US" dirty="0" smtClean="0"/>
              <a:t>전처리 지시자인 </a:t>
            </a:r>
            <a:r>
              <a:rPr lang="en-US" altLang="ko-KR" dirty="0" smtClean="0"/>
              <a:t>#include, #define </a:t>
            </a:r>
            <a:r>
              <a:rPr lang="ko-KR" altLang="en-US" dirty="0" smtClean="0"/>
              <a:t>등과 자료형의 재정의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typedef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함수원형</a:t>
            </a:r>
            <a:r>
              <a:rPr lang="en-US" altLang="ko-KR" dirty="0" smtClean="0"/>
              <a:t>(prototype) </a:t>
            </a:r>
            <a:r>
              <a:rPr lang="ko-KR" altLang="en-US" dirty="0" smtClean="0"/>
              <a:t>정의 등과 같은 문장이 있는 텍스트 파일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pic>
        <p:nvPicPr>
          <p:cNvPr id="12290" name="Picture 2" descr="D:\2011 1 2 3 4월\02 2011 01 21 C 저술\2011 07 18 그림 파일\image\3장\페이지93 그림3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636912"/>
            <a:ext cx="7344816" cy="33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63647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 지시자 </a:t>
            </a:r>
            <a:r>
              <a:rPr lang="en-US" altLang="ko-KR" dirty="0" smtClean="0"/>
              <a:t>#define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기호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상수 정의 지시자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#define</a:t>
            </a:r>
            <a:r>
              <a:rPr lang="ko-KR" altLang="en-US" dirty="0" smtClean="0"/>
              <a:t>에 의한 상수는 주로 대문자 이용</a:t>
            </a:r>
          </a:p>
          <a:p>
            <a:pPr lvl="1"/>
            <a:r>
              <a:rPr lang="ko-KR" altLang="en-US" dirty="0" smtClean="0"/>
              <a:t>기호 상수</a:t>
            </a:r>
            <a:r>
              <a:rPr lang="en-US" altLang="ko-KR" dirty="0" smtClean="0"/>
              <a:t>(symbolic constant) </a:t>
            </a:r>
            <a:r>
              <a:rPr lang="ko-KR" altLang="en-US" dirty="0" smtClean="0"/>
              <a:t>또는 매크로 상수</a:t>
            </a:r>
            <a:r>
              <a:rPr lang="en-US" altLang="ko-KR" dirty="0" smtClean="0"/>
              <a:t>(macro constant)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전처리기는 소스에서 정의된 기호 상수는 모두 </a:t>
            </a:r>
            <a:r>
              <a:rPr lang="en-US" altLang="ko-KR" dirty="0" smtClean="0"/>
              <a:t>#define </a:t>
            </a:r>
            <a:r>
              <a:rPr lang="ko-KR" altLang="en-US" dirty="0" smtClean="0"/>
              <a:t>지시자에서 정의된 문자열로 대체</a:t>
            </a:r>
            <a:r>
              <a:rPr lang="en-US" altLang="ko-KR" dirty="0" smtClean="0"/>
              <a:t>(replace)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03648" y="3284984"/>
            <a:ext cx="6961187" cy="2676525"/>
            <a:chOff x="1475656" y="3356992"/>
            <a:chExt cx="6961187" cy="26765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3356992"/>
              <a:ext cx="6961187" cy="2676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2116872" y="3838188"/>
              <a:ext cx="244800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 smtClean="0"/>
                <a:t>PI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8492" y="4717638"/>
              <a:ext cx="208022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 smtClean="0"/>
                <a:t>PI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1380004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정보의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출력함수 </a:t>
            </a:r>
            <a:r>
              <a:rPr lang="en-US" altLang="ko-KR" dirty="0" smtClean="0"/>
              <a:t>printf()</a:t>
            </a:r>
          </a:p>
          <a:p>
            <a:pPr lvl="1"/>
            <a:r>
              <a:rPr lang="ko-KR" altLang="en-US" b="1" dirty="0" smtClean="0"/>
              <a:t>문자열 및 다양한 정보를 서식화하여 출력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sz="1600" b="1" dirty="0" smtClean="0"/>
              <a:t>printf()</a:t>
            </a:r>
            <a:r>
              <a:rPr lang="ko-KR" altLang="en-US" b="1" dirty="0" smtClean="0"/>
              <a:t>를 사용하려면 헤더파일 </a:t>
            </a:r>
            <a:r>
              <a:rPr lang="en-US" altLang="ko-KR" b="1" dirty="0" err="1" smtClean="0"/>
              <a:t>stdio.h</a:t>
            </a:r>
            <a:r>
              <a:rPr lang="ko-KR" altLang="en-US" b="1" dirty="0" smtClean="0"/>
              <a:t>를 삽입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26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0954"/>
            <a:ext cx="5832648" cy="2958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00730" y="3719324"/>
            <a:ext cx="503343" cy="184666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/>
              <a:t>자바</a:t>
            </a:r>
            <a:r>
              <a:rPr lang="en-US" altLang="ko-KR" sz="1200" dirty="0" smtClean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5189397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함수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(), puts()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p</a:t>
            </a:r>
            <a:r>
              <a:rPr lang="en-US" altLang="ko-KR" b="1" dirty="0" err="1" smtClean="0"/>
              <a:t>rintf</a:t>
            </a:r>
            <a:r>
              <a:rPr lang="en-US" altLang="ko-KR" b="1" dirty="0" smtClean="0"/>
              <a:t>(“</a:t>
            </a:r>
            <a:r>
              <a:rPr lang="ko-KR" altLang="en-US" b="1" dirty="0" smtClean="0"/>
              <a:t>원하는 문자열</a:t>
            </a:r>
            <a:r>
              <a:rPr lang="en-US" altLang="ko-KR" b="1" dirty="0" smtClean="0"/>
              <a:t>”);</a:t>
            </a:r>
          </a:p>
          <a:p>
            <a:r>
              <a:rPr lang="en-US" altLang="ko-KR" b="1" dirty="0" err="1" smtClean="0"/>
              <a:t>printf</a:t>
            </a:r>
            <a:r>
              <a:rPr lang="en-US" altLang="ko-KR" b="1" dirty="0"/>
              <a:t>(“</a:t>
            </a:r>
            <a:r>
              <a:rPr lang="ko-KR" altLang="en-US" b="1" dirty="0"/>
              <a:t>원하는 문자열</a:t>
            </a:r>
            <a:r>
              <a:rPr lang="en-US" altLang="ko-KR" b="1" dirty="0" smtClean="0"/>
              <a:t>”);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en-US" altLang="ko-KR" dirty="0"/>
              <a:t>\n</a:t>
            </a:r>
          </a:p>
          <a:p>
            <a:pPr lvl="1"/>
            <a:r>
              <a:rPr lang="en-US" altLang="ko-KR" dirty="0"/>
              <a:t>New line </a:t>
            </a:r>
            <a:r>
              <a:rPr lang="ko-KR" altLang="en-US" dirty="0"/>
              <a:t>의미</a:t>
            </a:r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2039"/>
            <a:ext cx="4536504" cy="659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9969985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컴파일과 링크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컴파일과 링크를 합친 과정</a:t>
            </a:r>
            <a:endParaRPr lang="en-US" altLang="ko-KR" dirty="0" smtClean="0"/>
          </a:p>
          <a:p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/First c Project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 화면 하단부의 출력 창에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과정과 그 결과에 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선택하면 컴파일만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 후 메뉴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</a:t>
            </a:r>
            <a:r>
              <a:rPr lang="en-US" altLang="ko-KR" dirty="0" smtClean="0"/>
              <a:t>/First c Project</a:t>
            </a:r>
            <a:r>
              <a:rPr lang="ko-KR" altLang="en-US" dirty="0" smtClean="0"/>
              <a:t>만 링크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선택하면 링크만 구분하여 실행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501007"/>
            <a:ext cx="4320480" cy="2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디버그</a:t>
            </a:r>
            <a:r>
              <a:rPr lang="en-US" altLang="ko-KR" dirty="0" smtClean="0"/>
              <a:t>/</a:t>
            </a:r>
            <a:r>
              <a:rPr lang="ko-KR" altLang="en-US" dirty="0" smtClean="0"/>
              <a:t>디버깅하지 않고 시작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빌드에</a:t>
            </a:r>
            <a:r>
              <a:rPr lang="ko-KR" altLang="en-US" dirty="0" smtClean="0"/>
              <a:t> 성공했다면 바로 실행 결과가 콘솔 화면이 표시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콘솔 응용 프로그램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결과가 콘솔 화면에 텍스트 형태로 출력되는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콘솔 화면의 결과에는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마지막 줄에 항상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하려면 아무 키나 </a:t>
            </a:r>
            <a:r>
              <a:rPr lang="ko-KR" altLang="en-US" dirty="0" err="1" smtClean="0"/>
              <a:t>누르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십시오</a:t>
            </a:r>
            <a:r>
              <a:rPr lang="en-US" altLang="ko-KR" dirty="0" smtClean="0"/>
              <a:t>...]</a:t>
            </a:r>
            <a:r>
              <a:rPr lang="ko-KR" altLang="en-US" dirty="0" smtClean="0"/>
              <a:t> 문장이 출력</a:t>
            </a:r>
          </a:p>
          <a:p>
            <a:pPr lvl="2"/>
            <a:r>
              <a:rPr lang="ko-KR" altLang="en-US" dirty="0" smtClean="0"/>
              <a:t>프로그램 내용과 관계없이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항상 마지막에 표시되는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키나 누르면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콘솔 화면이 사라짐</a:t>
            </a:r>
            <a:endParaRPr lang="en-US" altLang="ko-KR" dirty="0" smtClean="0"/>
          </a:p>
          <a:p>
            <a:r>
              <a:rPr lang="ko-KR" altLang="en-US" dirty="0" err="1" smtClean="0"/>
              <a:t>빌드와</a:t>
            </a:r>
            <a:r>
              <a:rPr lang="ko-KR" altLang="en-US" dirty="0" smtClean="0"/>
              <a:t> 실행을 한번에 계속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디버그</a:t>
            </a:r>
            <a:r>
              <a:rPr lang="en-US" altLang="ko-KR" dirty="0" smtClean="0"/>
              <a:t>/</a:t>
            </a:r>
            <a:r>
              <a:rPr lang="ko-KR" altLang="en-US" dirty="0" smtClean="0"/>
              <a:t>디버깅하지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않고 시작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4157" y="2727025"/>
            <a:ext cx="4680520" cy="324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언어의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컴퓨터에서 특정 목적의 작업을 수행하기 위해 관련된 명령어와 자료의 집합</a:t>
            </a:r>
            <a:endParaRPr lang="en-US" altLang="ko-KR" dirty="0" smtClean="0"/>
          </a:p>
          <a:p>
            <a:r>
              <a:rPr lang="ko-KR" altLang="en-US" dirty="0" smtClean="0"/>
              <a:t>프로그래밍 언어의 필요성</a:t>
            </a:r>
            <a:endParaRPr lang="en-US" altLang="ko-KR" dirty="0" smtClean="0"/>
          </a:p>
          <a:p>
            <a:pPr lvl="1"/>
            <a:r>
              <a:rPr lang="ko-KR" altLang="ko-KR" dirty="0"/>
              <a:t>사람이 컴퓨터에게 지시할 명령어를 기술하기 위하여 만들어진 언어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356992"/>
            <a:ext cx="6120680" cy="192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ko-KR" b="1" dirty="0" smtClean="0"/>
              <a:t>입력</a:t>
            </a:r>
            <a:r>
              <a:rPr lang="en-US" altLang="ko-KR" b="1" dirty="0" smtClean="0"/>
              <a:t>(input)</a:t>
            </a:r>
            <a:r>
              <a:rPr lang="ko-KR" altLang="ko-KR" b="1" dirty="0" smtClean="0"/>
              <a:t>을 받아 어떤 기능을 수행한 후 결과</a:t>
            </a:r>
            <a:r>
              <a:rPr lang="en-US" altLang="ko-KR" b="1" dirty="0" smtClean="0"/>
              <a:t>(output)</a:t>
            </a:r>
            <a:r>
              <a:rPr lang="ko-KR" altLang="ko-KR" b="1" dirty="0" smtClean="0"/>
              <a:t>를 반환</a:t>
            </a:r>
            <a:r>
              <a:rPr lang="en-US" altLang="ko-KR" b="1" dirty="0" smtClean="0"/>
              <a:t>(return)</a:t>
            </a:r>
            <a:r>
              <a:rPr lang="ko-KR" altLang="ko-KR" b="1" dirty="0" smtClean="0"/>
              <a:t>하는 프로그램 단위</a:t>
            </a:r>
            <a:endParaRPr lang="ko-KR" altLang="en-US" dirty="0"/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318693"/>
            <a:ext cx="5028977" cy="10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684563"/>
            <a:ext cx="5400600" cy="212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솔루션에 프로젝트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 프로젝트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새 프로젝트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[Chapter 01] </a:t>
            </a:r>
            <a:r>
              <a:rPr lang="ko-KR" altLang="en-US" dirty="0" smtClean="0"/>
              <a:t>솔루션을 클릭하고 오른쪽 클릭 팝업 메뉴에서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새 프로젝트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636912"/>
            <a:ext cx="3888432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콘솔 응용 프로그램 프로젝트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항목 </a:t>
            </a:r>
            <a:r>
              <a:rPr lang="en-US" altLang="ko-KR" dirty="0" smtClean="0"/>
              <a:t>[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]</a:t>
            </a:r>
            <a:r>
              <a:rPr lang="ko-KR" altLang="en-US" dirty="0" smtClean="0"/>
              <a:t>가 솔루션 </a:t>
            </a:r>
            <a:r>
              <a:rPr lang="en-US" altLang="ko-KR" dirty="0" smtClean="0"/>
              <a:t>[Chapter 01]</a:t>
            </a:r>
            <a:r>
              <a:rPr lang="ko-KR" altLang="en-US" dirty="0" smtClean="0"/>
              <a:t>의 폴더임을 확인한 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생성하려는 프로젝트이름을 입력하여 새 프로젝트 </a:t>
            </a:r>
            <a:r>
              <a:rPr lang="en-US" altLang="ko-KR" dirty="0" smtClean="0"/>
              <a:t>[Second Project]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r>
              <a:rPr lang="ko-KR" altLang="en-US" dirty="0" smtClean="0"/>
              <a:t>다음에 </a:t>
            </a:r>
            <a:r>
              <a:rPr lang="en-US" altLang="ko-KR" dirty="0" smtClean="0"/>
              <a:t>[Second Project] </a:t>
            </a:r>
            <a:r>
              <a:rPr lang="ko-KR" altLang="en-US" dirty="0" smtClean="0"/>
              <a:t>마법사에서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이전과 같이 </a:t>
            </a:r>
            <a:r>
              <a:rPr lang="en-US" altLang="ko-KR" dirty="0" smtClean="0"/>
              <a:t>[</a:t>
            </a:r>
            <a:r>
              <a:rPr lang="ko-KR" altLang="en-US" dirty="0" smtClean="0"/>
              <a:t>콘솔 응용 프로그램</a:t>
            </a:r>
            <a:r>
              <a:rPr lang="en-US" altLang="ko-KR" dirty="0" smtClean="0"/>
              <a:t>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빈 프로젝트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92244"/>
            <a:ext cx="3532483" cy="2713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140967"/>
            <a:ext cx="4104456" cy="263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작성과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[Second Project]</a:t>
            </a:r>
            <a:r>
              <a:rPr lang="ko-KR" altLang="en-US" dirty="0" smtClean="0"/>
              <a:t>에 소스 파일 </a:t>
            </a:r>
            <a:r>
              <a:rPr lang="en-US" altLang="ko-KR" dirty="0" err="1" smtClean="0"/>
              <a:t>return.c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소스를 편집한 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/Second Project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</a:t>
            </a:r>
            <a:endParaRPr lang="en-US" altLang="ko-KR" dirty="0" smtClean="0"/>
          </a:p>
          <a:p>
            <a:r>
              <a:rPr lang="ko-KR" altLang="en-US" dirty="0" smtClean="0"/>
              <a:t>프로젝트를 실행하기 전에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</a:t>
            </a:r>
            <a:r>
              <a:rPr lang="en-US" altLang="ko-KR" dirty="0" smtClean="0"/>
              <a:t>[Second Project]</a:t>
            </a:r>
            <a:r>
              <a:rPr lang="ko-KR" altLang="en-US" dirty="0" smtClean="0"/>
              <a:t>을 클릭한 후 메뉴 </a:t>
            </a:r>
            <a:r>
              <a:rPr lang="en-US" altLang="ko-KR" dirty="0" smtClean="0"/>
              <a:t>[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시작 프로젝트로 설정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284984"/>
            <a:ext cx="4680520" cy="321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결과 반환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main()</a:t>
            </a:r>
          </a:p>
          <a:p>
            <a:pPr lvl="1"/>
            <a:r>
              <a:rPr lang="ko-KR" altLang="en-US" dirty="0" smtClean="0"/>
              <a:t>입력은 없으며 반환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정수 </a:t>
            </a:r>
            <a:r>
              <a:rPr lang="en-US" altLang="ko-KR" dirty="0" smtClean="0"/>
              <a:t>0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err="1" smtClean="0"/>
              <a:t>return.c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013" y="2564904"/>
            <a:ext cx="51339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출력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puts()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문자열</a:t>
            </a:r>
            <a:r>
              <a:rPr lang="en-US" altLang="ko-KR" b="1" dirty="0" smtClean="0"/>
              <a:t>(sting): </a:t>
            </a:r>
            <a:r>
              <a:rPr lang="ko-KR" altLang="ko-KR" b="1" dirty="0" smtClean="0"/>
              <a:t>일련의 문자와 단어들의 집합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b="1" dirty="0" smtClean="0"/>
              <a:t>puts(): </a:t>
            </a:r>
            <a:r>
              <a:rPr lang="ko-KR" altLang="en-US" b="1" dirty="0" smtClean="0"/>
              <a:t>문자열을 출력하는 함수</a:t>
            </a:r>
            <a:endParaRPr lang="ko-KR" altLang="en-US" b="1" dirty="0"/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48880"/>
            <a:ext cx="2717676" cy="86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356992"/>
            <a:ext cx="6704013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35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672286"/>
            <a:ext cx="514350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줄 문자열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err="1" smtClean="0"/>
              <a:t>printme.c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2313" y="1268760"/>
            <a:ext cx="26193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9313" y="2132856"/>
            <a:ext cx="49053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7885" y="3688849"/>
            <a:ext cx="493395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프로젝트를 담은 솔루션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ko-KR" dirty="0" smtClean="0"/>
              <a:t>장</a:t>
            </a:r>
            <a:r>
              <a:rPr lang="ko-KR" altLang="en-US" dirty="0" smtClean="0"/>
              <a:t>의 </a:t>
            </a:r>
            <a:r>
              <a:rPr lang="ko-KR" altLang="ko-KR" dirty="0" smtClean="0"/>
              <a:t>솔루션</a:t>
            </a:r>
            <a:r>
              <a:rPr lang="en-US" altLang="ko-KR" dirty="0" smtClean="0"/>
              <a:t> [Chapter 01]</a:t>
            </a:r>
          </a:p>
          <a:p>
            <a:pPr lvl="1"/>
            <a:r>
              <a:rPr lang="en-US" altLang="ko-KR" dirty="0" smtClean="0"/>
              <a:t>[First C Project]</a:t>
            </a:r>
            <a:r>
              <a:rPr lang="ko-KR" altLang="ko-KR" dirty="0" smtClean="0"/>
              <a:t>에서</a:t>
            </a:r>
            <a:r>
              <a:rPr lang="en-US" altLang="ko-KR" dirty="0" smtClean="0"/>
              <a:t> [Inform Project]</a:t>
            </a:r>
            <a:r>
              <a:rPr lang="ko-KR" altLang="ko-KR" dirty="0" smtClean="0"/>
              <a:t>까지 총 </a:t>
            </a:r>
            <a:r>
              <a:rPr lang="en-US" altLang="ko-KR" dirty="0" smtClean="0"/>
              <a:t>4</a:t>
            </a:r>
            <a:r>
              <a:rPr lang="ko-KR" altLang="ko-KR" dirty="0" smtClean="0"/>
              <a:t>개의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033689"/>
            <a:ext cx="4824536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37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990600" y="2590800"/>
            <a:ext cx="3352800" cy="30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>
                <a:ea typeface="굴림" charset="-127"/>
              </a:rPr>
              <a:t>[ Add your company slogan ]</a:t>
            </a: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981200" y="3048000"/>
            <a:ext cx="49530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5400" b="1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Verdana"/>
                <a:ea typeface="Verdana"/>
                <a:cs typeface="Verdana"/>
              </a:rPr>
              <a:t>Thank You !</a:t>
            </a:r>
            <a:endParaRPr lang="ko-KR" altLang="en-US" sz="5400" b="1" kern="1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Verdana"/>
              <a:cs typeface="Verdan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2E54E9-F988-4640-B5E3-EC74347315EF}" type="slidenum">
              <a:rPr lang="ko-KR" altLang="en-US" smtClean="0"/>
              <a:pPr/>
              <a:t>38</a:t>
            </a:fld>
            <a:endParaRPr lang="en-US" altLang="ko-K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기계어</a:t>
            </a:r>
            <a:endParaRPr lang="en-US" altLang="ko-KR" dirty="0" smtClean="0"/>
          </a:p>
          <a:p>
            <a:pPr lvl="1"/>
            <a:r>
              <a:rPr lang="ko-KR" altLang="ko-KR" b="1" dirty="0"/>
              <a:t>기계어란</a:t>
            </a:r>
            <a:r>
              <a:rPr lang="en-US" altLang="ko-KR" b="1" dirty="0"/>
              <a:t> 0</a:t>
            </a:r>
            <a:r>
              <a:rPr lang="ko-KR" altLang="ko-KR" b="1" dirty="0"/>
              <a:t>과</a:t>
            </a:r>
            <a:r>
              <a:rPr lang="en-US" altLang="ko-KR" b="1" dirty="0"/>
              <a:t> 1</a:t>
            </a:r>
            <a:r>
              <a:rPr lang="ko-KR" altLang="ko-KR" b="1" dirty="0"/>
              <a:t>로 표현되는 프로그래밍 언어로서 컴퓨터가 직접 이해할 수 있는 유일한 </a:t>
            </a:r>
            <a:r>
              <a:rPr lang="ko-KR" altLang="ko-KR" b="1" dirty="0" smtClean="0"/>
              <a:t>언어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컴퓨터 하드웨어에 대한 강력한 통제가 가능하다는 장점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중앙처리장치</a:t>
            </a:r>
            <a:r>
              <a:rPr lang="en-US" altLang="ko-KR" b="1" dirty="0" smtClean="0"/>
              <a:t>(CPU: Central Processing Unit)</a:t>
            </a:r>
            <a:r>
              <a:rPr lang="ko-KR" altLang="en-US" b="1" dirty="0" smtClean="0"/>
              <a:t>에 종속</a:t>
            </a:r>
            <a:r>
              <a:rPr lang="en-US" altLang="ko-KR" b="1" dirty="0" smtClean="0"/>
              <a:t>(dependent)</a:t>
            </a:r>
            <a:r>
              <a:rPr lang="ko-KR" altLang="en-US" b="1" dirty="0" smtClean="0"/>
              <a:t>되는 언어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기계 중심의 언어이기 때문에 전문가라 하더라도 프로그래밍 불가능</a:t>
            </a:r>
            <a:endParaRPr lang="en-US" altLang="ko-KR" b="1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4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672036"/>
            <a:ext cx="3426225" cy="2565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어셈블리어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1"/>
            <a:r>
              <a:rPr lang="ko-KR" altLang="ko-KR" b="1" dirty="0"/>
              <a:t>기계어를 프로그래머</a:t>
            </a:r>
            <a:r>
              <a:rPr lang="en-US" altLang="ko-KR" b="1" dirty="0"/>
              <a:t>(programmer)</a:t>
            </a:r>
            <a:r>
              <a:rPr lang="ko-KR" altLang="ko-KR" b="1" dirty="0"/>
              <a:t>인 사람이 좀 더 이해하기 쉬운 기호 형태로 일대일 대응시킨 프로그래밍 </a:t>
            </a:r>
            <a:r>
              <a:rPr lang="ko-KR" altLang="ko-KR" b="1" dirty="0" smtClean="0"/>
              <a:t>언어</a:t>
            </a:r>
            <a:endParaRPr lang="en-US" altLang="ko-KR" b="1" dirty="0" smtClean="0"/>
          </a:p>
          <a:p>
            <a:r>
              <a:rPr lang="ko-KR" altLang="en-US" dirty="0" smtClean="0"/>
              <a:t>명령어의 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LDA(</a:t>
            </a:r>
            <a:r>
              <a:rPr lang="en-US" altLang="ko-KR" dirty="0" err="1" smtClean="0"/>
              <a:t>LoaD</a:t>
            </a:r>
            <a:r>
              <a:rPr lang="en-US" altLang="ko-KR" dirty="0" smtClean="0"/>
              <a:t> Address), ADD(ADD), STA(</a:t>
            </a:r>
            <a:r>
              <a:rPr lang="en-US" altLang="ko-KR" dirty="0" err="1" smtClean="0"/>
              <a:t>STore</a:t>
            </a:r>
            <a:r>
              <a:rPr lang="en-US" altLang="ko-KR" dirty="0" smtClean="0"/>
              <a:t> Address)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이와 같이 명령어를 기호화한 것을 </a:t>
            </a:r>
            <a:r>
              <a:rPr lang="ko-KR" altLang="en-US" dirty="0" err="1" smtClean="0"/>
              <a:t>니모닉</a:t>
            </a:r>
            <a:r>
              <a:rPr lang="en-US" altLang="ko-KR" dirty="0" smtClean="0"/>
              <a:t>(mnemonic)</a:t>
            </a:r>
            <a:r>
              <a:rPr lang="ko-KR" altLang="en-US" dirty="0" smtClean="0"/>
              <a:t>이라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기계어에 비하여 프로그래밍이 매우 쉬우며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연산코드와 </a:t>
            </a:r>
            <a:r>
              <a:rPr lang="ko-KR" altLang="en-US" dirty="0" err="1" smtClean="0"/>
              <a:t>니모닉이</a:t>
            </a:r>
            <a:r>
              <a:rPr lang="ko-KR" altLang="en-US" dirty="0" smtClean="0"/>
              <a:t> 일대일 대응되기 때문에 기계어처럼 하드웨어 장치에 대한 강력한 통제 역시 가능하다는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어셈블리어도 사람에게 여전히 어려운 언어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5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725144"/>
            <a:ext cx="4418239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저급언어와 고급언어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저급언어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하드웨어 유형을 고려한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컴퓨터의 구조에 의존하지 않고 사람에게 보다 친숙하게 표현한 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일상생활에서 사용하는 수식이나 영어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기호를 사용한 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 배우는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6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컴파일러와 어셈블러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고급언어로 작성된 프로그램을 기계어로 바꾸어주는 프로그램</a:t>
            </a:r>
            <a:endParaRPr lang="en-US" altLang="ko-KR" dirty="0" smtClean="0"/>
          </a:p>
          <a:p>
            <a:r>
              <a:rPr lang="ko-KR" altLang="en-US" dirty="0" smtClean="0"/>
              <a:t>어셈블러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어셈블리어로 작성된 프로그램을 기계어로 바꾸어 주는 프로그램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996952"/>
            <a:ext cx="4962525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7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개발 과정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 구상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링크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700808"/>
            <a:ext cx="5256584" cy="426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8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오류와 디버그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1"/>
            <a:r>
              <a:rPr lang="ko-KR" altLang="ko-KR" b="1" dirty="0"/>
              <a:t>프로그램 개발 </a:t>
            </a:r>
            <a:r>
              <a:rPr lang="ja-JP" altLang="ko-KR" b="1" dirty="0"/>
              <a:t>과정에서 나타나는 </a:t>
            </a:r>
            <a:r>
              <a:rPr lang="ko-KR" altLang="ko-KR" b="1" dirty="0"/>
              <a:t>모든 </a:t>
            </a:r>
            <a:r>
              <a:rPr lang="ja-JP" altLang="ko-KR" b="1" dirty="0"/>
              <a:t>문</a:t>
            </a:r>
            <a:r>
              <a:rPr lang="ja-JP" altLang="ko-KR" b="1" dirty="0" smtClean="0"/>
              <a:t>제</a:t>
            </a:r>
            <a:endParaRPr lang="en-US" altLang="ja-JP" b="1" dirty="0" smtClean="0"/>
          </a:p>
          <a:p>
            <a:pPr lvl="2"/>
            <a:r>
              <a:rPr lang="ja-JP" altLang="ko-KR" dirty="0" smtClean="0"/>
              <a:t>컴파일</a:t>
            </a:r>
            <a:r>
              <a:rPr lang="en-US" altLang="ko-KR" dirty="0" smtClean="0"/>
              <a:t>(</a:t>
            </a:r>
            <a:r>
              <a:rPr lang="ja-JP" altLang="ko-KR" dirty="0" smtClean="0"/>
              <a:t>시간</a:t>
            </a:r>
            <a:r>
              <a:rPr lang="en-US" altLang="ko-KR" dirty="0" smtClean="0"/>
              <a:t>) </a:t>
            </a:r>
            <a:r>
              <a:rPr lang="ko-KR" altLang="ko-KR" dirty="0" smtClean="0"/>
              <a:t>오류와 </a:t>
            </a:r>
            <a:r>
              <a:rPr lang="ja-JP" altLang="ko-KR" dirty="0" smtClean="0"/>
              <a:t>실행</a:t>
            </a:r>
            <a:r>
              <a:rPr lang="en-US" altLang="ko-KR" dirty="0" smtClean="0"/>
              <a:t>(</a:t>
            </a:r>
            <a:r>
              <a:rPr lang="ko-KR" altLang="ko-KR" dirty="0" smtClean="0"/>
              <a:t>시간</a:t>
            </a:r>
            <a:r>
              <a:rPr lang="en-US" altLang="ko-KR" dirty="0" smtClean="0"/>
              <a:t>) </a:t>
            </a:r>
            <a:r>
              <a:rPr lang="ko-KR" altLang="ko-KR" dirty="0" smtClean="0"/>
              <a:t>오류</a:t>
            </a:r>
            <a:endParaRPr lang="en-US" altLang="ko-KR" dirty="0" smtClean="0"/>
          </a:p>
          <a:p>
            <a:pPr lvl="2"/>
            <a:r>
              <a:rPr lang="ja-JP" altLang="ko-KR" dirty="0" smtClean="0"/>
              <a:t>문법 </a:t>
            </a:r>
            <a:r>
              <a:rPr lang="ko-KR" altLang="ko-KR" dirty="0" smtClean="0"/>
              <a:t>오류</a:t>
            </a:r>
            <a:r>
              <a:rPr lang="en-US" altLang="ko-KR" dirty="0" smtClean="0"/>
              <a:t>(syntax error)</a:t>
            </a:r>
            <a:r>
              <a:rPr lang="ja-JP" altLang="ko-KR" dirty="0" smtClean="0"/>
              <a:t>와 로직 </a:t>
            </a:r>
            <a:r>
              <a:rPr lang="ko-KR" altLang="ko-KR" dirty="0" smtClean="0"/>
              <a:t>오류</a:t>
            </a:r>
            <a:r>
              <a:rPr lang="en-US" altLang="ko-KR" dirty="0" smtClean="0"/>
              <a:t>(logic error)</a:t>
            </a:r>
          </a:p>
          <a:p>
            <a:r>
              <a:rPr lang="ko-KR" altLang="en-US" dirty="0" smtClean="0"/>
              <a:t>디버그</a:t>
            </a:r>
            <a:endParaRPr lang="en-US" altLang="ko-KR" dirty="0" smtClean="0"/>
          </a:p>
          <a:p>
            <a:pPr lvl="1"/>
            <a:r>
              <a:rPr lang="ko-KR" altLang="ko-KR" b="1" dirty="0"/>
              <a:t>프로그램 개발 </a:t>
            </a:r>
            <a:r>
              <a:rPr lang="ja-JP" altLang="ko-KR" b="1" dirty="0"/>
              <a:t>과정에서 </a:t>
            </a:r>
            <a:r>
              <a:rPr lang="ko-KR" altLang="ko-KR" b="1" dirty="0"/>
              <a:t>발생하는 </a:t>
            </a:r>
            <a:r>
              <a:rPr lang="ja-JP" altLang="ko-KR" b="1" dirty="0"/>
              <a:t>여러 </a:t>
            </a:r>
            <a:r>
              <a:rPr lang="ko-KR" altLang="ko-KR" b="1" dirty="0"/>
              <a:t>오류</a:t>
            </a:r>
            <a:r>
              <a:rPr lang="ja-JP" altLang="ko-KR" b="1" dirty="0"/>
              <a:t>를 수정하는 과</a:t>
            </a:r>
            <a:r>
              <a:rPr lang="ja-JP" altLang="ko-KR" b="1" dirty="0" smtClean="0"/>
              <a:t>정</a:t>
            </a:r>
            <a:endParaRPr lang="en-US" altLang="ja-JP" b="1" dirty="0" smtClean="0"/>
          </a:p>
          <a:p>
            <a:pPr lvl="2"/>
            <a:r>
              <a:rPr lang="ko-KR" altLang="ko-KR" dirty="0" err="1" smtClean="0"/>
              <a:t>디버거</a:t>
            </a:r>
            <a:r>
              <a:rPr lang="en-US" altLang="ko-KR" dirty="0" smtClean="0"/>
              <a:t>(debugger)</a:t>
            </a:r>
            <a:endParaRPr lang="ko-KR" altLang="en-US" dirty="0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717032"/>
            <a:ext cx="4728220" cy="190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9</a:t>
            </a:fld>
            <a:endParaRPr lang="en-US" altLang="ko-KR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6TGp_window_light">
  <a:themeElements>
    <a:clrScheme name="Default Design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9999FF"/>
      </a:hlink>
      <a:folHlink>
        <a:srgbClr val="855AD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11B7D8"/>
        </a:accent6>
        <a:hlink>
          <a:srgbClr val="6A6AE2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9999FF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206TGp_window_light</Template>
  <TotalTime>1454</TotalTime>
  <Words>1361</Words>
  <Application>Microsoft Office PowerPoint</Application>
  <PresentationFormat>화면 슬라이드 쇼(4:3)</PresentationFormat>
  <Paragraphs>239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206TGp_window_light</vt:lpstr>
      <vt:lpstr>C 프로그래밍 첫걸음</vt:lpstr>
      <vt:lpstr>학습목표 </vt:lpstr>
      <vt:lpstr>프로그래밍 언어의 개요</vt:lpstr>
      <vt:lpstr>기계어</vt:lpstr>
      <vt:lpstr>어셈블리어</vt:lpstr>
      <vt:lpstr>저급언어와 고급언어</vt:lpstr>
      <vt:lpstr>컴파일러와 어셈블러</vt:lpstr>
      <vt:lpstr>프로그램 개발 과정 5단계</vt:lpstr>
      <vt:lpstr>오류와 디버그</vt:lpstr>
      <vt:lpstr>통합개발환경</vt:lpstr>
      <vt:lpstr>C 언어 등장과 발전</vt:lpstr>
      <vt:lpstr>C 언어의 특징</vt:lpstr>
      <vt:lpstr>Visual C++ Express Edition의 설치와 이해</vt:lpstr>
      <vt:lpstr>프로젝트 만들기(1)</vt:lpstr>
      <vt:lpstr>프로젝트 만들기(2)</vt:lpstr>
      <vt:lpstr>솔류션 탐색기</vt:lpstr>
      <vt:lpstr>소스 파일 만들기</vt:lpstr>
      <vt:lpstr>소스 파일 작성과 편집</vt:lpstr>
      <vt:lpstr>편집기에서 편집</vt:lpstr>
      <vt:lpstr>문장과 주석</vt:lpstr>
      <vt:lpstr>블록과 들여쓰기</vt:lpstr>
      <vt:lpstr>소스의 모양</vt:lpstr>
      <vt:lpstr>전처리기</vt:lpstr>
      <vt:lpstr>전처리 지시자 #include </vt:lpstr>
      <vt:lpstr>전처리 지시자 #define </vt:lpstr>
      <vt:lpstr>다양한 정보의 출력</vt:lpstr>
      <vt:lpstr>출력 함수 printf(), puts()</vt:lpstr>
      <vt:lpstr>컴파일과 링크</vt:lpstr>
      <vt:lpstr>실행</vt:lpstr>
      <vt:lpstr>함수의 이해</vt:lpstr>
      <vt:lpstr>기존 솔루션에 프로젝트 추가</vt:lpstr>
      <vt:lpstr>콘솔 응용 프로그램 프로젝트 추가</vt:lpstr>
      <vt:lpstr>소스 작성과 실행</vt:lpstr>
      <vt:lpstr>함수의 결과 반환</vt:lpstr>
      <vt:lpstr>문자열 출력 프로그램</vt:lpstr>
      <vt:lpstr>여러 줄 문자열 출력</vt:lpstr>
      <vt:lpstr>여러 프로젝트를 담은 솔루션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강환수</dc:creator>
  <cp:lastModifiedBy>admin</cp:lastModifiedBy>
  <cp:revision>30</cp:revision>
  <dcterms:created xsi:type="dcterms:W3CDTF">2011-07-02T09:05:44Z</dcterms:created>
  <dcterms:modified xsi:type="dcterms:W3CDTF">2016-02-24T08:03:54Z</dcterms:modified>
</cp:coreProperties>
</file>